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17"/>
  </p:handoutMasterIdLst>
  <p:sldIdLst>
    <p:sldId id="310" r:id="rId2"/>
    <p:sldId id="262" r:id="rId3"/>
    <p:sldId id="313" r:id="rId4"/>
    <p:sldId id="338" r:id="rId5"/>
    <p:sldId id="322" r:id="rId6"/>
    <p:sldId id="302" r:id="rId7"/>
    <p:sldId id="306" r:id="rId8"/>
    <p:sldId id="303" r:id="rId9"/>
    <p:sldId id="324" r:id="rId10"/>
    <p:sldId id="325" r:id="rId11"/>
    <p:sldId id="326" r:id="rId12"/>
    <p:sldId id="337" r:id="rId13"/>
    <p:sldId id="301" r:id="rId14"/>
    <p:sldId id="339" r:id="rId15"/>
    <p:sldId id="323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8"/>
      <p:bold r:id="rId19"/>
    </p:embeddedFont>
    <p:embeddedFont>
      <p:font typeface="Pretendard SemiBold" panose="02000703000000020004" pitchFamily="2" charset="-127"/>
      <p:bold r:id="rId20"/>
    </p:embeddedFont>
    <p:embeddedFont>
      <p:font typeface="Arial Unicode MS" panose="020B0604020202020204" pitchFamily="50" charset="-127"/>
      <p:regular r:id="rId21"/>
    </p:embeddedFont>
    <p:embeddedFont>
      <p:font typeface="Pretendard ExtraBold" panose="02000903000000020004" pitchFamily="2" charset="-127"/>
      <p:bold r:id="rId22"/>
    </p:embeddedFont>
    <p:embeddedFont>
      <p:font typeface="Pretendard Medium" panose="02000603000000020004" pitchFamily="2" charset="-127"/>
      <p:regular r:id="rId23"/>
    </p:embeddedFont>
    <p:embeddedFont>
      <p:font typeface="Pretendard Light" panose="02000403000000020004" pitchFamily="2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9AC440C7-35A5-4C66-85C0-57ABA215A4CD}">
          <p14:sldIdLst>
            <p14:sldId id="310"/>
            <p14:sldId id="262"/>
          </p14:sldIdLst>
        </p14:section>
        <p14:section name="소제목 표지" id="{E66F2113-6FFA-4364-A8C0-BE665FAC21BC}">
          <p14:sldIdLst/>
        </p14:section>
        <p14:section name="발표 스타일" id="{C38C02E4-11D5-42F5-893A-E6BF36DD56B9}">
          <p14:sldIdLst>
            <p14:sldId id="313"/>
            <p14:sldId id="338"/>
            <p14:sldId id="322"/>
            <p14:sldId id="302"/>
            <p14:sldId id="306"/>
            <p14:sldId id="303"/>
            <p14:sldId id="324"/>
            <p14:sldId id="325"/>
            <p14:sldId id="326"/>
            <p14:sldId id="337"/>
          </p14:sldIdLst>
        </p14:section>
        <p14:section name="발표 및 보고서 스타일" id="{5F902FA6-5113-4F91-AC77-13F3243B18A9}">
          <p14:sldIdLst>
            <p14:sldId id="301"/>
            <p14:sldId id="339"/>
          </p14:sldIdLst>
        </p14:section>
        <p14:section name="마지막" id="{0A9151A7-1FDD-4606-B7F8-A63B772563CC}">
          <p14:sldIdLst>
            <p14:sldId id="32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D170"/>
    <a:srgbClr val="00A9EA"/>
    <a:srgbClr val="FDF54F"/>
    <a:srgbClr val="59D3F5"/>
    <a:srgbClr val="0D509E"/>
    <a:srgbClr val="F5C437"/>
    <a:srgbClr val="E4BF32"/>
    <a:srgbClr val="F9C04D"/>
    <a:srgbClr val="0194E7"/>
    <a:srgbClr val="068BD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14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36071721-8E9C-44C2-853F-6833A64A3E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713D67CC-5E1C-4C2D-ADBD-93454BDC36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1243D-668E-4487-B89E-3E54B40CB1C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07769C25-1F19-4465-B9A0-58B525B891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563EDD73-9419-42D8-9977-0B28351CAF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F3961-D88D-40F3-9802-6645A0D2F0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065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G>
</file>

<file path=ppt/media/image2.png>
</file>

<file path=ppt/media/image3.jpeg>
</file>

<file path=ppt/media/image4.png>
</file>

<file path=ppt/media/image5.JPG>
</file>

<file path=ppt/media/image6.JP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3502C1A-17C7-4185-B119-D8A96D3BC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E9B688B1-BA03-4B4C-B83C-4262FB185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40EDBD1-39BA-4247-83D5-BA1C444D0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28F9B85-6624-45A8-A7C1-9376FD81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CE229AE-83F4-4493-BA17-92735160F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885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15B7D22-5C22-4823-AECD-85D4B24D0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F69E028-543D-412C-BA30-6FE3A96CA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94F6D1A-FFB2-4A78-9AA3-DA392519E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69FE491-8F03-43AA-AA5D-4BF5A9AD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283B207-B325-4DB1-B2A0-394133E0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7138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83A9ADEB-72A5-4B46-8442-28003D8B3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7E62668-3C4A-4F0D-847F-8AA94ADBA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7B22DFA-9B35-4B94-8514-B823EC32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85B425C-9FBF-4B68-80FF-C90C6FB9C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D52291B-9B11-458D-9280-CB10E91C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418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422980F-84FC-435D-BF7A-D96254DB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390FFB5-7AA9-4345-B2EA-CFDC66B91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B572C19-7C92-4603-86C2-8F02B27D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B99FB0F-E5BF-4ED7-B644-116D18C5F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2033421-FE28-45BE-B6F5-A2E7CE69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6983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F209C20-C647-40AD-BCF4-635FD01F5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4EF0F08-5209-472E-87A3-E54004232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ECD924C-997B-4706-A220-EE9F6BF2A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52AEC4E-08B6-463A-A6C4-47B2CB96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66D105B-FE2D-42B3-9DF8-2A238E1E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8652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E887978-8781-4FEB-9A29-FFC3AC931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8B07B56-1776-41F5-90CC-049B72AA8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DAFA8BFD-D673-4EAC-A73C-1D9B5124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315D6A9-B9B1-49AE-BDE6-3761265F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B8E2E0A-2213-49D1-A648-AEE229BB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D521FE3-01EE-41BF-83AB-194BAB27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316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C8C1755-88EC-4990-90FA-904AC76D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AD9ED52-0EE0-4D51-A54E-1E3C83A7E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8EF840B-FEFB-4064-A747-E6E9256BF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EEF671C5-DEB4-4507-B6BD-F4E522E4E7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C9D72F22-4A0E-44BC-86EB-79B17EB74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9726EEE3-85BF-4469-9CF5-07AC0EAD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10063E1C-0775-4AF4-A151-F5A0BC9E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E9C432A2-B260-4889-801C-DB704B33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726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E8A5C1-1E13-4226-B204-AC736C2FA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EFE57FA8-7544-47BB-8A52-478985E0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A4510BBE-F7E8-44D6-8A18-7F61BEEDC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A00851DF-4BB2-4793-A203-DA3413039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137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E62A312D-58AD-40D4-9983-BF78C827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DCEA8F61-7638-49A6-80E5-3D419640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B52E32EC-F6EC-4C14-A9AC-65D4BAADB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BBD1DCF-507C-43A7-A20C-8C10AD9CDEBF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9397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E6AADB8-29E6-46D3-AAC5-93AC92FDE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B495A74-51E1-4D6C-B3FC-00F4AFE96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346A4B4E-5930-4750-81D5-3FA6CA95A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E1875A0-AB97-45DC-A5F5-237A32A0E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A8E844C-E558-464B-9FE0-68BECD297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338CBB3-FA58-4F6F-AD79-FB138CAD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868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5F35BF7-B00D-42ED-9B95-B737E71E9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A8E4D255-B8B4-4CE2-881E-1ECC19DA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CF30024-4B91-4D6C-9538-5D936ED0C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B90AC83-2852-40FB-B54A-25BB5C288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195F577-5B4F-44DB-8165-7FB712AFE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71D18C8-7B5F-4AF7-BFEF-95E08DF4F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736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DF9AB59B-F2A0-42E9-8DF6-EB86CA66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B7615888-D905-4A73-9CF6-08A3759C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356C9DB-296C-4F6C-A750-78C65B13C6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58EFC16-C598-4D65-AA92-1028E7FD4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F59DDD8-9858-4633-85D4-FA2B5353A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4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it/home.jsp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GOGOYS/Zandi/blob/master/Zandi/src/main/java/com/heavenstar/zandi/service/impl/GroupServiceImpl.java" TargetMode="External"/><Relationship Id="rId5" Type="http://schemas.openxmlformats.org/officeDocument/2006/relationships/hyperlink" Target="https://github.com/GOGOYS/Zandi/blob/master/Zandi/src/main/java/com/heavenstar/zandi/controller/GroupController.java" TargetMode="External"/><Relationship Id="rId4" Type="http://schemas.openxmlformats.org/officeDocument/2006/relationships/hyperlink" Target="https://github.com/GOGOYS/Zandi/blob/master/Zandi/src/main/webapp/WEB-INF/views/group/home.jsp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it/home.jsp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GOGOYS/Zandi/blob/master/Zandi/src/main/java/com/heavenstar/zandi/service/impl/GroupServiceImpl.java" TargetMode="External"/><Relationship Id="rId5" Type="http://schemas.openxmlformats.org/officeDocument/2006/relationships/hyperlink" Target="https://github.com/GOGOYS/Zandi/blob/master/Zandi/src/main/java/com/heavenstar/zandi/controller/GroupController.java" TargetMode="External"/><Relationship Id="rId4" Type="http://schemas.openxmlformats.org/officeDocument/2006/relationships/hyperlink" Target="https://github.com/GOGOYS/Zandi/blob/master/Zandi/src/main/webapp/WEB-INF/views/group/group_in.jsp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it/home.jsp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GOGOYS/Zandi/blob/master/Zandi/src/main/java/com/heavenstar/zandi/service/impl/GroupServiceImpl.java" TargetMode="External"/><Relationship Id="rId5" Type="http://schemas.openxmlformats.org/officeDocument/2006/relationships/hyperlink" Target="https://github.com/GOGOYS/Zandi/blob/master/Zandi/src/main/java/com/heavenstar/zandi/controller/GroupController.java" TargetMode="External"/><Relationship Id="rId4" Type="http://schemas.openxmlformats.org/officeDocument/2006/relationships/hyperlink" Target="https://github.com/GOGOYS/Zandi/blob/master/Zandi/src/main/webapp/WEB-INF/views/group/group_in.jsp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it/home.jsp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OGOYS/Zandi/blob/master/Zandi/src/main/java/com/heavenstar/zandi/service/impl/GitServiceImpl.java" TargetMode="External"/><Relationship Id="rId4" Type="http://schemas.openxmlformats.org/officeDocument/2006/relationships/hyperlink" Target="https://github.com/GOGOYS/Zandi/blob/master/Zandi/src/main/java/com/heavenstar/zandi/controller/GitController.java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it/detail_repo.jsp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GOGOYS/Zandi/blob/master/Zandi/src/main/java/com/heavenstar/zandi/service/impl/GitServiceImpl.java" TargetMode="External"/><Relationship Id="rId5" Type="http://schemas.openxmlformats.org/officeDocument/2006/relationships/hyperlink" Target="https://github.com/GOGOYS/Zandi/blob/master/Zandi/src/main/java/com/heavenstar/zandi/controller/GitController.java" TargetMode="External"/><Relationship Id="rId4" Type="http://schemas.openxmlformats.org/officeDocument/2006/relationships/hyperlink" Target="https://github.com/GOGOYS/Zandi/blob/master/Zandi/src/main/webapp/WEB-INF/views/git/home.js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it/home.jsp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GOGOYS/Zandi/blob/master/Zandi/src/main/java/com/heavenstar/zandi/service/impl/GroupServiceImpl.java" TargetMode="External"/><Relationship Id="rId5" Type="http://schemas.openxmlformats.org/officeDocument/2006/relationships/hyperlink" Target="https://github.com/GOGOYS/Zandi/blob/master/Zandi/src/main/java/com/heavenstar/zandi/controller/GroupController.java" TargetMode="External"/><Relationship Id="rId4" Type="http://schemas.openxmlformats.org/officeDocument/2006/relationships/hyperlink" Target="https://github.com/GOGOYS/Zandi/blob/master/Zandi/src/main/webapp/WEB-INF/views/group/home.js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7CB5F9C-FE07-47B7-9BBD-2733D7FD5946}"/>
              </a:ext>
            </a:extLst>
          </p:cNvPr>
          <p:cNvSpPr txBox="1"/>
          <p:nvPr/>
        </p:nvSpPr>
        <p:spPr>
          <a:xfrm>
            <a:off x="10215881" y="178158"/>
            <a:ext cx="1806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+mn-ea"/>
              </a:rPr>
              <a:t>고영승의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WEB PROJECT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A90FBE-A59D-4013-9F7A-AFE93874FF90}"/>
              </a:ext>
            </a:extLst>
          </p:cNvPr>
          <p:cNvSpPr txBox="1"/>
          <p:nvPr/>
        </p:nvSpPr>
        <p:spPr>
          <a:xfrm>
            <a:off x="3296195" y="2585190"/>
            <a:ext cx="5599610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GROOME</a:t>
            </a:r>
            <a:endParaRPr lang="ko-KR" altLang="en-US" sz="120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82880" y="-74815"/>
            <a:ext cx="12460778" cy="69328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4A90FBE-A59D-4013-9F7A-AFE93874FF90}"/>
              </a:ext>
            </a:extLst>
          </p:cNvPr>
          <p:cNvSpPr txBox="1"/>
          <p:nvPr/>
        </p:nvSpPr>
        <p:spPr>
          <a:xfrm>
            <a:off x="1528300" y="2385550"/>
            <a:ext cx="913539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ZANDI</a:t>
            </a:r>
            <a:r>
              <a:rPr lang="ko-KR" altLang="en-US" sz="72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72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PROJECT</a:t>
            </a:r>
            <a:endParaRPr lang="ko-KR" altLang="en-US" sz="72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7CB5F9C-FE07-47B7-9BBD-2733D7FD5946}"/>
              </a:ext>
            </a:extLst>
          </p:cNvPr>
          <p:cNvSpPr txBox="1"/>
          <p:nvPr/>
        </p:nvSpPr>
        <p:spPr>
          <a:xfrm>
            <a:off x="4060045" y="3361396"/>
            <a:ext cx="362970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2022 WEB SERVICE </a:t>
            </a:r>
            <a:endParaRPr lang="ko-KR" altLang="en-US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07CB5F9C-FE07-47B7-9BBD-2733D7FD5946}"/>
              </a:ext>
            </a:extLst>
          </p:cNvPr>
          <p:cNvSpPr txBox="1"/>
          <p:nvPr/>
        </p:nvSpPr>
        <p:spPr>
          <a:xfrm>
            <a:off x="3595230" y="6108023"/>
            <a:ext cx="455933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Developer. YOUNG SEUNG GO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06797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xmlns="" id="{A7F03737-9085-9B46-CED9-764BC3F9519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624114"/>
            <a:ext cx="8941744" cy="4346208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화면 상세 구현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630032" y="6525491"/>
            <a:ext cx="2561968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390563" y="4251862"/>
            <a:ext cx="2651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일정 출석률을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달성하면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해당하는 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스터디방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이름의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잔디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Trophy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받아 모을 수 있다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9" name="직선 화살표 연결선 18"/>
          <p:cNvCxnSpPr>
            <a:cxnSpLocks/>
          </p:cNvCxnSpPr>
          <p:nvPr/>
        </p:nvCxnSpPr>
        <p:spPr>
          <a:xfrm flipV="1">
            <a:off x="2668385" y="2309344"/>
            <a:ext cx="3369950" cy="225434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8927870" y="4503603"/>
            <a:ext cx="27468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DB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에서 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방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List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는 이름과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입장인원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남은 기간들을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보여준다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만약 인원이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FULL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이면 들어가지 못하고 메시지가 뜬다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1" name="직선 화살표 연결선 20"/>
          <p:cNvCxnSpPr>
            <a:cxnSpLocks/>
            <a:stCxn id="20" idx="0"/>
          </p:cNvCxnSpPr>
          <p:nvPr/>
        </p:nvCxnSpPr>
        <p:spPr>
          <a:xfrm flipH="1" flipV="1">
            <a:off x="7867671" y="3543055"/>
            <a:ext cx="2433646" cy="96054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스터디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8283" y="5649442"/>
            <a:ext cx="11008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View </a:t>
            </a:r>
            <a:r>
              <a:rPr lang="ko-KR" altLang="en-US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github.com/GOGOYS/Zandi/blob/master/Zandi/src/main/webapp/WEB-INF/views/group/home.jsp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Controller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github.com/GOGOYS/Zandi/blob/master/Zandi/src/main/java/com/heavenstar/zandi/controller/GroupController.java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Service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github.com/GOGOYS/Zandi/blob/master/Zandi/src/main/java/com/heavenstar/zandi/service/impl/GroupServiceImpl.java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39608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189" y="1462617"/>
            <a:ext cx="7631084" cy="4003488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화면 상세 구현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699529" y="6525491"/>
            <a:ext cx="2418329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1158269" y="5009526"/>
            <a:ext cx="1984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코멘트를 작성할 수 있다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9" name="직선 화살표 연결선 18"/>
          <p:cNvCxnSpPr>
            <a:cxnSpLocks/>
          </p:cNvCxnSpPr>
          <p:nvPr/>
        </p:nvCxnSpPr>
        <p:spPr>
          <a:xfrm>
            <a:off x="3143055" y="5163415"/>
            <a:ext cx="698249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스터디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0EA3F46-45A9-33CE-674C-D2247AB6D14B}"/>
              </a:ext>
            </a:extLst>
          </p:cNvPr>
          <p:cNvSpPr txBox="1"/>
          <p:nvPr/>
        </p:nvSpPr>
        <p:spPr>
          <a:xfrm>
            <a:off x="1435959" y="3742557"/>
            <a:ext cx="19847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해당하는 스터디에 입장한 사람의 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List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와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출석률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DB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에서 가져와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보여준다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E8DCC4E4-C17F-AC08-F4A5-6156DCE61C59}"/>
              </a:ext>
            </a:extLst>
          </p:cNvPr>
          <p:cNvCxnSpPr>
            <a:cxnSpLocks/>
          </p:cNvCxnSpPr>
          <p:nvPr/>
        </p:nvCxnSpPr>
        <p:spPr>
          <a:xfrm flipV="1">
            <a:off x="2428352" y="2985990"/>
            <a:ext cx="381350" cy="78589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B271922F-7CC6-F4E1-C184-818E3520F867}"/>
              </a:ext>
            </a:extLst>
          </p:cNvPr>
          <p:cNvSpPr txBox="1"/>
          <p:nvPr/>
        </p:nvSpPr>
        <p:spPr>
          <a:xfrm>
            <a:off x="7438768" y="1245926"/>
            <a:ext cx="2199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코멘트 기록이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없을 때는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기록이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없다는 메시지 표시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xmlns="" id="{E4B85FBC-EAE0-B28E-F731-13402F422358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7656022" y="1769146"/>
            <a:ext cx="882497" cy="61170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33009" y="5682796"/>
            <a:ext cx="11008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View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github.com/GOGOYS/Zandi/blob/master/Zandi/src/main/webapp/WEB-INF/views/group/group_in.jsp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Controller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github.com/GOGOYS/Zandi/blob/master/Zandi/src/main/java/com/heavenstar/zandi/controller/GroupController.java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Service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github.com/GOGOYS/Zandi/blob/master/Zandi/src/main/java/com/heavenstar/zandi/service/impl/GroupServiceImpl.java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40158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xmlns="" id="{4835D955-5194-16CE-8424-376CDEEB1C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423" y="1578311"/>
            <a:ext cx="7551594" cy="4042426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화면 상세 구현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699529" y="6525491"/>
            <a:ext cx="2418329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9784503" y="4816394"/>
            <a:ext cx="195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DB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에서 작성된 코멘트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List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가져와 출력한다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1" name="직선 화살표 연결선 20"/>
          <p:cNvCxnSpPr>
            <a:cxnSpLocks/>
            <a:stCxn id="20" idx="0"/>
          </p:cNvCxnSpPr>
          <p:nvPr/>
        </p:nvCxnSpPr>
        <p:spPr>
          <a:xfrm flipH="1" flipV="1">
            <a:off x="8753303" y="4050546"/>
            <a:ext cx="2008500" cy="76584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스터디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0EA3F46-45A9-33CE-674C-D2247AB6D14B}"/>
              </a:ext>
            </a:extLst>
          </p:cNvPr>
          <p:cNvSpPr txBox="1"/>
          <p:nvPr/>
        </p:nvSpPr>
        <p:spPr>
          <a:xfrm>
            <a:off x="995384" y="4376988"/>
            <a:ext cx="19847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하루에 한번 코멘트를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남기면 출석률을 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계산하여갱신된다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E8DCC4E4-C17F-AC08-F4A5-6156DCE61C59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1987777" y="3458096"/>
            <a:ext cx="1345627" cy="9188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B271922F-7CC6-F4E1-C184-818E3520F867}"/>
              </a:ext>
            </a:extLst>
          </p:cNvPr>
          <p:cNvSpPr txBox="1"/>
          <p:nvPr/>
        </p:nvSpPr>
        <p:spPr>
          <a:xfrm>
            <a:off x="7438768" y="1245926"/>
            <a:ext cx="2199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스터디방의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남은 기간과 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Info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보여준다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xmlns="" id="{E4B85FBC-EAE0-B28E-F731-13402F422358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7499100" y="1769146"/>
            <a:ext cx="1039419" cy="38916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33009" y="5682796"/>
            <a:ext cx="11008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View </a:t>
            </a:r>
            <a:r>
              <a:rPr lang="ko-KR" altLang="en-US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github.com/GOGOYS/Zandi/blob/master/Zandi/src/main/webapp/WEB-INF/views/group/group_in.jsp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Controller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github.com/GOGOYS/Zandi/blob/master/Zandi/src/main/java/com/heavenstar/zandi/controller/GroupController.java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Service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github.com/GOGOYS/Zandi/blob/master/Zandi/src/main/java/com/heavenstar/zandi/service/impl/GroupServiceImpl.java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20735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개발 </a:t>
            </a:r>
            <a:r>
              <a:rPr lang="ko-KR" altLang="en-US" sz="3401" dirty="0" smtClean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도구 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9638270" y="6525491"/>
            <a:ext cx="2553730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xmlns="" id="{957314EE-34E5-C1E0-23D4-9EFDB3DA97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1303807"/>
              </p:ext>
            </p:extLst>
          </p:nvPr>
        </p:nvGraphicFramePr>
        <p:xfrm>
          <a:off x="1442476" y="1665964"/>
          <a:ext cx="9505272" cy="46737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7324">
                  <a:extLst>
                    <a:ext uri="{9D8B030D-6E8A-4147-A177-3AD203B41FA5}">
                      <a16:colId xmlns:a16="http://schemas.microsoft.com/office/drawing/2014/main" xmlns="" val="3970307250"/>
                    </a:ext>
                  </a:extLst>
                </a:gridCol>
                <a:gridCol w="5247948">
                  <a:extLst>
                    <a:ext uri="{9D8B030D-6E8A-4147-A177-3AD203B41FA5}">
                      <a16:colId xmlns:a16="http://schemas.microsoft.com/office/drawing/2014/main" xmlns="" val="3493622400"/>
                    </a:ext>
                  </a:extLst>
                </a:gridCol>
              </a:tblGrid>
              <a:tr h="6137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운영체제</a:t>
                      </a: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11C4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Windows 11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11C4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95195772"/>
                  </a:ext>
                </a:extLst>
              </a:tr>
              <a:tr h="6137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u="none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개발 언어</a:t>
                      </a: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JAVA, JavaScript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137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u="none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화면 구현 도구</a:t>
                      </a: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JSP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46630587"/>
                  </a:ext>
                </a:extLst>
              </a:tr>
              <a:tr h="7081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프레임워크</a:t>
                      </a: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STS3(Spring</a:t>
                      </a:r>
                      <a:r>
                        <a:rPr lang="en-US" altLang="ko-KR" sz="1600" b="0" baseline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Tool Suite), </a:t>
                      </a:r>
                      <a:r>
                        <a:rPr lang="en-US" altLang="ko-KR" sz="1600" b="0" dirty="0" err="1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Mybatis</a:t>
                      </a:r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3.5.10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81946646"/>
                  </a:ext>
                </a:extLst>
              </a:tr>
              <a:tr h="7081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JDK</a:t>
                      </a:r>
                      <a:endParaRPr lang="ko-KR" altLang="en-US" sz="1600" dirty="0">
                        <a:solidFill>
                          <a:srgbClr val="111C48"/>
                        </a:solidFill>
                        <a:latin typeface="Pretendard Light" panose="02000403000000020004" pitchFamily="2" charset="-127"/>
                        <a:ea typeface="Pretendard Light" panose="02000403000000020004" pitchFamily="2" charset="-127"/>
                        <a:cs typeface="Pretendard Light" panose="020004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11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16036171"/>
                  </a:ext>
                </a:extLst>
              </a:tr>
              <a:tr h="7081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DBMS</a:t>
                      </a:r>
                      <a:endParaRPr lang="ko-KR" altLang="en-US" sz="1600" dirty="0">
                        <a:solidFill>
                          <a:srgbClr val="111C48"/>
                        </a:solidFill>
                        <a:latin typeface="Pretendard Light" panose="02000403000000020004" pitchFamily="2" charset="-127"/>
                        <a:ea typeface="Pretendard Light" panose="02000403000000020004" pitchFamily="2" charset="-127"/>
                        <a:cs typeface="Pretendard Light" panose="020004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MySQL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74396793"/>
                  </a:ext>
                </a:extLst>
              </a:tr>
              <a:tr h="70811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WAS</a:t>
                      </a:r>
                      <a:endParaRPr lang="ko-KR" altLang="en-US" sz="1600" dirty="0">
                        <a:solidFill>
                          <a:srgbClr val="111C48"/>
                        </a:solidFill>
                        <a:latin typeface="Pretendard Light" panose="02000403000000020004" pitchFamily="2" charset="-127"/>
                        <a:ea typeface="Pretendard Light" panose="02000403000000020004" pitchFamily="2" charset="-127"/>
                        <a:cs typeface="Pretendard Light" panose="020004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Apache Tomcat 9.0.x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12914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 smtClean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구현 과정 스토리 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9638270" y="6525491"/>
            <a:ext cx="2553730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62" y="1543919"/>
            <a:ext cx="6195948" cy="47820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0EA3F46-45A9-33CE-674C-D2247AB6D14B}"/>
              </a:ext>
            </a:extLst>
          </p:cNvPr>
          <p:cNvSpPr txBox="1"/>
          <p:nvPr/>
        </p:nvSpPr>
        <p:spPr>
          <a:xfrm>
            <a:off x="390562" y="1158819"/>
            <a:ext cx="47716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방 입장처리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GroupController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&gt; </a:t>
            </a:r>
            <a:r>
              <a:rPr lang="en-US" altLang="ko-KR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group_in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()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코드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0EA3F46-45A9-33CE-674C-D2247AB6D14B}"/>
              </a:ext>
            </a:extLst>
          </p:cNvPr>
          <p:cNvSpPr txBox="1"/>
          <p:nvPr/>
        </p:nvSpPr>
        <p:spPr>
          <a:xfrm>
            <a:off x="6852321" y="1543919"/>
            <a:ext cx="479473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같은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View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보여주어야 하는데 이미 가입된 유저면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그룹 인원에 추가가 되면 안되고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인원 카운트를 올리면 안 된다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 </a:t>
            </a:r>
          </a:p>
          <a:p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그래서 가장 먼저 가입유무를 파악하고 가입되어 있으면 아래의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코드를 실행하지 않고 바로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View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로 보낸다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</a:p>
          <a:p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이미 인원이 다 차있으면 그룹의 </a:t>
            </a:r>
            <a:r>
              <a:rPr lang="en-US" altLang="ko-KR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seq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다시 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스터디방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리스트로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redirect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하여 입장 금지 처리를 한다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</a:p>
          <a:p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가입되어 있지 않고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스터디방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인원이 가득 차지 않았으면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</a:t>
            </a:r>
          </a:p>
          <a:p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인원 카운트를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올려 </a:t>
            </a:r>
            <a:r>
              <a:rPr lang="en-US" altLang="ko-KR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inser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하고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새로운 유저를 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방에 가입 시키고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새롭게 가입된 인원이 포함된 </a:t>
            </a:r>
            <a:r>
              <a:rPr lang="en-US" altLang="ko-KR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PeopleList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View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보낸다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</a:p>
          <a:p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방으로 들어가는 코드 구현의 순서 관계를 생각해 내는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것이 어려웠다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 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코드의 순서가 바뀌거나 조건이 조금만 다르게 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들어가도 구현되는 것이 틀리기 때문에  좀 더 신경 쓰면서 구현하게 되었다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9544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7CB5F9C-FE07-47B7-9BBD-2733D7FD5946}"/>
              </a:ext>
            </a:extLst>
          </p:cNvPr>
          <p:cNvSpPr txBox="1"/>
          <p:nvPr/>
        </p:nvSpPr>
        <p:spPr>
          <a:xfrm>
            <a:off x="10215881" y="178158"/>
            <a:ext cx="1806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+mn-ea"/>
              </a:rPr>
              <a:t>고영승의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WEB PROJECT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A90FBE-A59D-4013-9F7A-AFE93874FF90}"/>
              </a:ext>
            </a:extLst>
          </p:cNvPr>
          <p:cNvSpPr txBox="1"/>
          <p:nvPr/>
        </p:nvSpPr>
        <p:spPr>
          <a:xfrm>
            <a:off x="3296195" y="2585190"/>
            <a:ext cx="5599610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GROOME</a:t>
            </a:r>
            <a:endParaRPr lang="ko-KR" altLang="en-US" sz="120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82880" y="-74815"/>
            <a:ext cx="12460778" cy="69328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4A90FBE-A59D-4013-9F7A-AFE93874FF90}"/>
              </a:ext>
            </a:extLst>
          </p:cNvPr>
          <p:cNvSpPr txBox="1"/>
          <p:nvPr/>
        </p:nvSpPr>
        <p:spPr>
          <a:xfrm>
            <a:off x="2107968" y="1895233"/>
            <a:ext cx="7879081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7CB5F9C-FE07-47B7-9BBD-2733D7FD5946}"/>
              </a:ext>
            </a:extLst>
          </p:cNvPr>
          <p:cNvSpPr txBox="1"/>
          <p:nvPr/>
        </p:nvSpPr>
        <p:spPr>
          <a:xfrm>
            <a:off x="2715089" y="3506539"/>
            <a:ext cx="6533803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2022 ZANDI PROJECT</a:t>
            </a:r>
            <a:endParaRPr lang="ko-KR" altLang="en-US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07CB5F9C-FE07-47B7-9BBD-2733D7FD5946}"/>
              </a:ext>
            </a:extLst>
          </p:cNvPr>
          <p:cNvSpPr txBox="1"/>
          <p:nvPr/>
        </p:nvSpPr>
        <p:spPr>
          <a:xfrm>
            <a:off x="3702324" y="6108023"/>
            <a:ext cx="455933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Developer. YOUNG SEUNG GO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363001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1" y="1174826"/>
            <a:ext cx="3624847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>
                <a:solidFill>
                  <a:srgbClr val="00B05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ZANDI</a:t>
            </a:r>
            <a:r>
              <a:rPr lang="ko-KR" altLang="en-US" sz="3401" dirty="0">
                <a:solidFill>
                  <a:srgbClr val="00B05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3401" dirty="0">
                <a:solidFill>
                  <a:srgbClr val="00B05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PROJECT</a:t>
            </a:r>
            <a:endParaRPr lang="ko-KR" altLang="en-US" sz="3401" dirty="0">
              <a:solidFill>
                <a:srgbClr val="00B050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9613557" y="6525491"/>
            <a:ext cx="2578443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0561" y="1743962"/>
            <a:ext cx="4287674" cy="37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 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공부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동기부여를 위한 잔디를 심자</a:t>
            </a:r>
            <a:endParaRPr lang="en-US" altLang="ko-KR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5862" y="5153290"/>
            <a:ext cx="1129545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하루에 조금이라도 공부하자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1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깃 운동으로 시작된 </a:t>
            </a:r>
            <a:r>
              <a:rPr lang="ko-KR" altLang="en-US" sz="140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커밋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운동을 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동기부여하기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위해 제작되었다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매일매일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공부를 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하고 싶지만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어려움을 겪고 있는 사람들을 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위해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스터디를 만들고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보상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잔디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주어 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조금이나마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공부를 더 할 수 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있게끔 도와주는 서비스이다</a:t>
            </a:r>
            <a:r>
              <a:rPr lang="en-US" altLang="ko-KR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1400" dirty="0" err="1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깃허브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API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와 연동하여 사용자의 깃 </a:t>
            </a:r>
            <a:r>
              <a:rPr lang="ko-KR" altLang="en-US" sz="1400" dirty="0" err="1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커밋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여부를 판별하여 알려주기에 사용자가 </a:t>
            </a:r>
            <a:r>
              <a:rPr lang="ko-KR" altLang="en-US" sz="1400" dirty="0" err="1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커밋에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관심을 쏟을 수 있고</a:t>
            </a:r>
            <a:r>
              <a:rPr lang="en-US" altLang="ko-KR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400" dirty="0" err="1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스터디에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참가하여 일정 출석률 이상을 달성하면</a:t>
            </a: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보상으로 잔디를 받아 </a:t>
            </a:r>
            <a:r>
              <a:rPr lang="en-US" altLang="ko-KR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ZANDI PROJECT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에서  사용자만의 잔디를 심어 모을 수 있는 동기부여를 제공한다</a:t>
            </a:r>
            <a:r>
              <a:rPr lang="en-US" altLang="ko-KR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1142" y="2049943"/>
            <a:ext cx="2095463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개발 기간 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2022.08 ~ 09</a:t>
            </a:r>
            <a:endParaRPr lang="ko-KR" altLang="en-US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1142" y="2365613"/>
            <a:ext cx="1674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개인 프로젝트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62853" y="235202"/>
            <a:ext cx="4860499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Project - </a:t>
            </a:r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개요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60" y="2152997"/>
            <a:ext cx="194911" cy="19491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42" y="2423989"/>
            <a:ext cx="252400" cy="252400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xmlns="" id="{9896C047-CB3D-26C5-5772-3F7DF29E930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808" y="1338755"/>
            <a:ext cx="6904494" cy="369602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05665" y="2676389"/>
            <a:ext cx="302412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깃 허브 주소 </a:t>
            </a:r>
            <a:r>
              <a:rPr lang="en-US" altLang="ko-KR" sz="10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:https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://github.com/GOGOYS/Zandi</a:t>
            </a:r>
            <a:endParaRPr lang="ko-KR" altLang="en-US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00527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 smtClean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Project Concept</a:t>
            </a:r>
            <a:r>
              <a:rPr lang="ko-KR" altLang="en-US" sz="3401" dirty="0" smtClean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9407611" y="6525491"/>
            <a:ext cx="2784389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1321725" y="1466596"/>
            <a:ext cx="2793076" cy="450745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545678" y="1466597"/>
            <a:ext cx="2793076" cy="450745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769631" y="1466598"/>
            <a:ext cx="2793076" cy="450745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1487979" y="1673533"/>
            <a:ext cx="26268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600" dirty="0" err="1" smtClean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Zandi</a:t>
            </a:r>
            <a:r>
              <a:rPr lang="ko-KR" altLang="en-US" sz="3600" dirty="0" smtClean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endParaRPr lang="en-US" altLang="ko-KR" sz="3600" dirty="0">
              <a:solidFill>
                <a:schemeClr val="bg1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defTabSz="1371600" latinLnBrk="1"/>
            <a:r>
              <a:rPr lang="en-US" altLang="ko-KR" sz="3600" dirty="0" smtClean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    Project</a:t>
            </a:r>
            <a:endParaRPr lang="ko-KR" altLang="en-US" sz="3600" dirty="0">
              <a:solidFill>
                <a:schemeClr val="bg1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747055" y="3009207"/>
            <a:ext cx="9934800" cy="292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4705004" y="1673532"/>
            <a:ext cx="2627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600" dirty="0" smtClean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Round</a:t>
            </a:r>
          </a:p>
          <a:p>
            <a:pPr defTabSz="1371600"/>
            <a:r>
              <a:rPr lang="en-US" altLang="ko-KR" sz="3600" dirty="0" smtClean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    Corner</a:t>
            </a:r>
            <a:endParaRPr lang="ko-KR" altLang="en-US" sz="3600" dirty="0">
              <a:solidFill>
                <a:schemeClr val="bg1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409067" y="3232904"/>
            <a:ext cx="26100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GIT-HUB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 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잔디 심기를</a:t>
            </a:r>
            <a:r>
              <a:rPr lang="en-US" altLang="ko-KR" sz="1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차용하여 </a:t>
            </a:r>
            <a:r>
              <a:rPr lang="en-US" altLang="ko-KR" sz="1200" dirty="0" err="1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zandi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project 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자체가</a:t>
            </a:r>
            <a:r>
              <a:rPr lang="en-US" altLang="ko-KR" sz="1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프로젝트의 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기초적인 </a:t>
            </a:r>
            <a:r>
              <a:rPr lang="ko-KR" altLang="en-US" sz="1200" dirty="0" err="1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컨셉를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가진다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 smtClean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잔디를 모티브로 사용하여 메인</a:t>
            </a:r>
            <a:endParaRPr lang="en-US" altLang="ko-KR" sz="1200" dirty="0" smtClean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아이콘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색상 등에 영향을</a:t>
            </a:r>
            <a:endParaRPr lang="en-US" altLang="ko-KR" sz="1200" dirty="0" smtClean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주었다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637176" y="3232904"/>
            <a:ext cx="26100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공부를 하며 잔디를 심는 것에는</a:t>
            </a:r>
            <a:endParaRPr lang="en-US" altLang="ko-KR" sz="1200" dirty="0" smtClean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거부감이 없어야 한다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UXUI 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디자인을</a:t>
            </a:r>
            <a:endParaRPr lang="en-US" altLang="ko-KR" sz="1200" dirty="0" smtClean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둥근 모서리로 디자인하여 각진 모서리</a:t>
            </a:r>
            <a:endParaRPr lang="en-US" altLang="ko-KR" sz="1200" dirty="0" smtClean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err="1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로서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오는 경계심을 줄이고 정서적인</a:t>
            </a:r>
            <a:endParaRPr lang="en-US" altLang="ko-KR" sz="1200" dirty="0" smtClean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부드러움을 가져왔다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7907783" y="4710232"/>
            <a:ext cx="2524690" cy="1100627"/>
          </a:xfrm>
          <a:prstGeom prst="rect">
            <a:avLst/>
          </a:prstGeom>
          <a:solidFill>
            <a:srgbClr val="49D1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7913717" y="1655256"/>
            <a:ext cx="26430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en-US" altLang="ko-KR" sz="3600" dirty="0" smtClean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Fresh </a:t>
            </a:r>
          </a:p>
          <a:p>
            <a:pPr defTabSz="1371600"/>
            <a:r>
              <a:rPr lang="en-US" altLang="ko-KR" sz="3600" dirty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3600" dirty="0" smtClean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    Green</a:t>
            </a:r>
            <a:endParaRPr lang="ko-KR" altLang="en-US" sz="3600" dirty="0">
              <a:solidFill>
                <a:schemeClr val="bg1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907783" y="3232904"/>
            <a:ext cx="26100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잔디는 관리를 잘하며 잘 가꾸어야</a:t>
            </a:r>
            <a:endParaRPr lang="en-US" altLang="ko-KR" sz="1200" dirty="0" smtClean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좋은 잔디가 된다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생기를 불어넣는 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Fresh Green</a:t>
            </a: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</a:t>
            </a:r>
            <a:endParaRPr lang="en-US" altLang="ko-KR" sz="1200" dirty="0" smtClean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메인 색으로 잡았다</a:t>
            </a: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lang="en-US" altLang="ko-KR" sz="1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#49d170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51006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1" y="235234"/>
            <a:ext cx="5441827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 smtClean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Information Architecture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9407611" y="6525491"/>
            <a:ext cx="2784389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567" y="1194252"/>
            <a:ext cx="8888065" cy="521090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59791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86CA3C02-D5C9-746E-55B8-C693642A6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352" y="1975502"/>
            <a:ext cx="5487328" cy="43508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DB </a:t>
            </a:r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테이블 설계구조 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1" name="표 16">
            <a:extLst>
              <a:ext uri="{FF2B5EF4-FFF2-40B4-BE49-F238E27FC236}">
                <a16:creationId xmlns:a16="http://schemas.microsoft.com/office/drawing/2014/main" xmlns="" id="{8CD8D290-0FD2-505C-499F-CD9CF482F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407488"/>
              </p:ext>
            </p:extLst>
          </p:nvPr>
        </p:nvGraphicFramePr>
        <p:xfrm>
          <a:off x="405270" y="5570080"/>
          <a:ext cx="2227268" cy="801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7268">
                  <a:extLst>
                    <a:ext uri="{9D8B030D-6E8A-4147-A177-3AD203B41FA5}">
                      <a16:colId xmlns:a16="http://schemas.microsoft.com/office/drawing/2014/main" xmlns="" val="548344461"/>
                    </a:ext>
                  </a:extLst>
                </a:gridCol>
              </a:tblGrid>
              <a:tr h="2765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tbl_join_group</a:t>
                      </a:r>
                      <a:endParaRPr lang="ko-KR" altLang="en-US" sz="14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69137" marR="69137" marT="34569" marB="3456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3940827"/>
                  </a:ext>
                </a:extLst>
              </a:tr>
              <a:tr h="5185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스터디 방에 들어간 유저 정보</a:t>
                      </a:r>
                    </a:p>
                  </a:txBody>
                  <a:tcPr marL="69137" marR="69137" marT="34569" marB="3456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8313842"/>
                  </a:ext>
                </a:extLst>
              </a:tr>
            </a:tbl>
          </a:graphicData>
        </a:graphic>
      </p:graphicFrame>
      <p:cxnSp>
        <p:nvCxnSpPr>
          <p:cNvPr id="152" name="직선 연결선 151"/>
          <p:cNvCxnSpPr>
            <a:cxnSpLocks/>
          </p:cNvCxnSpPr>
          <p:nvPr/>
        </p:nvCxnSpPr>
        <p:spPr>
          <a:xfrm>
            <a:off x="10104343" y="6164518"/>
            <a:ext cx="0" cy="50563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직선 연결선 152"/>
          <p:cNvCxnSpPr>
            <a:cxnSpLocks/>
            <a:endCxn id="151" idx="0"/>
          </p:cNvCxnSpPr>
          <p:nvPr/>
        </p:nvCxnSpPr>
        <p:spPr>
          <a:xfrm flipH="1">
            <a:off x="1518904" y="5570080"/>
            <a:ext cx="3743052" cy="0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9662984" y="6525491"/>
            <a:ext cx="2529016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표 16">
            <a:extLst>
              <a:ext uri="{FF2B5EF4-FFF2-40B4-BE49-F238E27FC236}">
                <a16:creationId xmlns:a16="http://schemas.microsoft.com/office/drawing/2014/main" xmlns="" id="{D9004E9A-879C-3860-342A-258B6B0E9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138552"/>
              </p:ext>
            </p:extLst>
          </p:nvPr>
        </p:nvGraphicFramePr>
        <p:xfrm>
          <a:off x="9362773" y="5570080"/>
          <a:ext cx="2311990" cy="825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1990">
                  <a:extLst>
                    <a:ext uri="{9D8B030D-6E8A-4147-A177-3AD203B41FA5}">
                      <a16:colId xmlns:a16="http://schemas.microsoft.com/office/drawing/2014/main" xmlns="" val="548344461"/>
                    </a:ext>
                  </a:extLst>
                </a:gridCol>
              </a:tblGrid>
              <a:tr h="2870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tbl_trophy</a:t>
                      </a:r>
                      <a:endParaRPr lang="ko-KR" altLang="en-US" sz="14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71767" marR="71767" marT="35883" marB="3588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3940827"/>
                  </a:ext>
                </a:extLst>
              </a:tr>
              <a:tr h="5383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출석률로 얻은 </a:t>
                      </a:r>
                      <a:r>
                        <a:rPr lang="ko-KR" altLang="en-US" sz="1400" kern="1200" dirty="0" smtClean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잔디</a:t>
                      </a:r>
                      <a:endParaRPr lang="ko-KR" altLang="en-US" sz="1400" kern="1200" dirty="0">
                        <a:solidFill>
                          <a:srgbClr val="111C48"/>
                        </a:solidFill>
                        <a:latin typeface="Pretendard Light" panose="02000403000000020004" pitchFamily="2" charset="-127"/>
                        <a:ea typeface="Pretendard Light" panose="02000403000000020004" pitchFamily="2" charset="-127"/>
                        <a:cs typeface="Pretendard Light" panose="02000403000000020004" pitchFamily="2" charset="-127"/>
                      </a:endParaRPr>
                    </a:p>
                  </a:txBody>
                  <a:tcPr marL="71767" marR="71767" marT="35883" marB="3588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8313842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xmlns="" id="{EDDF8F1F-FE91-C6FD-4414-2D713610D2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333644"/>
              </p:ext>
            </p:extLst>
          </p:nvPr>
        </p:nvGraphicFramePr>
        <p:xfrm>
          <a:off x="405269" y="4070407"/>
          <a:ext cx="2227268" cy="801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7268">
                  <a:extLst>
                    <a:ext uri="{9D8B030D-6E8A-4147-A177-3AD203B41FA5}">
                      <a16:colId xmlns:a16="http://schemas.microsoft.com/office/drawing/2014/main" xmlns="" val="548344461"/>
                    </a:ext>
                  </a:extLst>
                </a:gridCol>
              </a:tblGrid>
              <a:tr h="2765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tbl_repos</a:t>
                      </a:r>
                      <a:endParaRPr lang="ko-KR" altLang="en-US" sz="14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69137" marR="69137" marT="34569" marB="3456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3940827"/>
                  </a:ext>
                </a:extLst>
              </a:tr>
              <a:tr h="5185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유저의 </a:t>
                      </a:r>
                      <a:r>
                        <a:rPr lang="en-US" altLang="ko-KR" sz="1400" kern="1200" dirty="0" err="1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RepoList</a:t>
                      </a:r>
                      <a:endParaRPr lang="ko-KR" altLang="en-US" sz="1400" kern="1200" dirty="0">
                        <a:solidFill>
                          <a:srgbClr val="111C48"/>
                        </a:solidFill>
                        <a:latin typeface="Pretendard Light" panose="02000403000000020004" pitchFamily="2" charset="-127"/>
                        <a:ea typeface="Pretendard Light" panose="02000403000000020004" pitchFamily="2" charset="-127"/>
                        <a:cs typeface="Pretendard Light" panose="02000403000000020004" pitchFamily="2" charset="-127"/>
                      </a:endParaRPr>
                    </a:p>
                  </a:txBody>
                  <a:tcPr marL="69137" marR="69137" marT="34569" marB="3456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8313842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xmlns="" id="{25EF1376-9D6C-4679-2716-859E88F53E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881147"/>
              </p:ext>
            </p:extLst>
          </p:nvPr>
        </p:nvGraphicFramePr>
        <p:xfrm>
          <a:off x="9362773" y="3483174"/>
          <a:ext cx="2311988" cy="825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1988">
                  <a:extLst>
                    <a:ext uri="{9D8B030D-6E8A-4147-A177-3AD203B41FA5}">
                      <a16:colId xmlns:a16="http://schemas.microsoft.com/office/drawing/2014/main" xmlns="" val="548344461"/>
                    </a:ext>
                  </a:extLst>
                </a:gridCol>
              </a:tblGrid>
              <a:tr h="2870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tbl_comment</a:t>
                      </a:r>
                      <a:endParaRPr lang="ko-KR" altLang="en-US" sz="14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71767" marR="71767" marT="35883" marB="3588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3940827"/>
                  </a:ext>
                </a:extLst>
              </a:tr>
              <a:tr h="5383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스터디에 남긴 코멘트</a:t>
                      </a:r>
                    </a:p>
                  </a:txBody>
                  <a:tcPr marL="71767" marR="71767" marT="35883" marB="3588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8313842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37D31E60-013D-5464-BF00-FBBF102B4A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8323524"/>
              </p:ext>
            </p:extLst>
          </p:nvPr>
        </p:nvGraphicFramePr>
        <p:xfrm>
          <a:off x="9305110" y="1320422"/>
          <a:ext cx="2311988" cy="825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1988">
                  <a:extLst>
                    <a:ext uri="{9D8B030D-6E8A-4147-A177-3AD203B41FA5}">
                      <a16:colId xmlns:a16="http://schemas.microsoft.com/office/drawing/2014/main" xmlns="" val="548344461"/>
                    </a:ext>
                  </a:extLst>
                </a:gridCol>
              </a:tblGrid>
              <a:tr h="2870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</a:t>
                      </a:r>
                      <a:r>
                        <a:rPr lang="en-US" altLang="ko-KR" sz="14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tbl_group</a:t>
                      </a:r>
                      <a:endParaRPr lang="ko-KR" altLang="en-US" sz="14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71767" marR="71767" marT="35883" marB="3588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3940827"/>
                  </a:ext>
                </a:extLst>
              </a:tr>
              <a:tr h="5383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 err="1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스터디방</a:t>
                      </a:r>
                      <a:r>
                        <a:rPr lang="ko-KR" altLang="en-US" sz="14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 정보</a:t>
                      </a:r>
                    </a:p>
                  </a:txBody>
                  <a:tcPr marL="71767" marR="71767" marT="35883" marB="3588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8313842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xmlns="" id="{2820F1C8-DAD1-C0A7-C619-E69C6FFF9B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8585090"/>
              </p:ext>
            </p:extLst>
          </p:nvPr>
        </p:nvGraphicFramePr>
        <p:xfrm>
          <a:off x="405269" y="1643756"/>
          <a:ext cx="2227268" cy="801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7268">
                  <a:extLst>
                    <a:ext uri="{9D8B030D-6E8A-4147-A177-3AD203B41FA5}">
                      <a16:colId xmlns:a16="http://schemas.microsoft.com/office/drawing/2014/main" xmlns="" val="548344461"/>
                    </a:ext>
                  </a:extLst>
                </a:gridCol>
              </a:tblGrid>
              <a:tr h="2765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tbl_users</a:t>
                      </a:r>
                      <a:endParaRPr lang="ko-KR" altLang="en-US" sz="14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69137" marR="69137" marT="34569" marB="3456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3940827"/>
                  </a:ext>
                </a:extLst>
              </a:tr>
              <a:tr h="5185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유저 정보</a:t>
                      </a:r>
                    </a:p>
                  </a:txBody>
                  <a:tcPr marL="69137" marR="69137" marT="34569" marB="3456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8313842"/>
                  </a:ext>
                </a:extLst>
              </a:tr>
            </a:tbl>
          </a:graphicData>
        </a:graphic>
      </p:graphicFrame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E50ADBEE-C05C-248A-47C2-2A6B0736EFFD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8082043" y="5034254"/>
            <a:ext cx="2436725" cy="535826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xmlns="" id="{33FF9E17-DC04-496C-64EC-99DA49D23A4A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632537" y="4214553"/>
            <a:ext cx="1091565" cy="256400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xmlns="" id="{6DC31A0E-1F00-7E43-86E3-03F506EBA281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1518903" y="2444849"/>
            <a:ext cx="2205199" cy="698580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xmlns="" id="{C277F54B-22CD-766B-9EDF-0C7A10FD1A25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5965423" y="1733117"/>
            <a:ext cx="3339687" cy="587020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xmlns="" id="{22BF6AAA-0196-477D-D02F-F8D4F0FEF320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8053211" y="3067778"/>
            <a:ext cx="2465556" cy="415396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xmlns="" id="{2820F1C8-DAD1-C0A7-C619-E69C6FFF9B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391433"/>
              </p:ext>
            </p:extLst>
          </p:nvPr>
        </p:nvGraphicFramePr>
        <p:xfrm>
          <a:off x="4358156" y="1161010"/>
          <a:ext cx="3003874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3874">
                  <a:extLst>
                    <a:ext uri="{9D8B030D-6E8A-4147-A177-3AD203B41FA5}">
                      <a16:colId xmlns:a16="http://schemas.microsoft.com/office/drawing/2014/main" xmlns="" val="548344461"/>
                    </a:ext>
                  </a:extLst>
                </a:gridCol>
              </a:tblGrid>
              <a:tr h="3065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 err="1" smtClean="0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zandiDB</a:t>
                      </a:r>
                      <a:endParaRPr lang="ko-KR" altLang="en-US" sz="18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3940827"/>
                  </a:ext>
                </a:extLst>
              </a:tr>
            </a:tbl>
          </a:graphicData>
        </a:graphic>
      </p:graphicFrame>
      <p:sp>
        <p:nvSpPr>
          <p:cNvPr id="38" name="TextBox 37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3633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5301D0B8-492C-95A3-D488-B33CB4F42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946" y="543074"/>
            <a:ext cx="11487152" cy="6089862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화면 상세 구현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9588843" y="6525491"/>
            <a:ext cx="2603157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메인 페이지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2187193" y="5494638"/>
            <a:ext cx="18379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사용자의 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git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아이디를 가져와 </a:t>
            </a:r>
            <a:r>
              <a:rPr lang="en-US" altLang="ko-KR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RepoList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출력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56" name="직선 화살표 연결선 55"/>
          <p:cNvCxnSpPr>
            <a:cxnSpLocks/>
            <a:stCxn id="55" idx="0"/>
          </p:cNvCxnSpPr>
          <p:nvPr/>
        </p:nvCxnSpPr>
        <p:spPr>
          <a:xfrm flipV="1">
            <a:off x="3106175" y="4824586"/>
            <a:ext cx="1169263" cy="67005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6505945" y="5956553"/>
            <a:ext cx="19155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List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로 이동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61" name="직선 화살표 연결선 60"/>
          <p:cNvCxnSpPr>
            <a:cxnSpLocks/>
          </p:cNvCxnSpPr>
          <p:nvPr/>
        </p:nvCxnSpPr>
        <p:spPr>
          <a:xfrm flipH="1" flipV="1">
            <a:off x="6165981" y="4775379"/>
            <a:ext cx="1205087" cy="11203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cxnSpLocks/>
          </p:cNvCxnSpPr>
          <p:nvPr/>
        </p:nvCxnSpPr>
        <p:spPr>
          <a:xfrm flipH="1">
            <a:off x="7463742" y="4297680"/>
            <a:ext cx="1306851" cy="27742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7930192" y="3744046"/>
            <a:ext cx="2028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회원가입 시 </a:t>
            </a:r>
            <a:r>
              <a:rPr lang="en-US" altLang="ko-KR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git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-hub id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입력받아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가져오기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713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743" y="1717500"/>
            <a:ext cx="8057422" cy="41939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화면 상세 구현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9481751" y="6525491"/>
            <a:ext cx="2710249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338283" y="3557350"/>
            <a:ext cx="21859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가져온 </a:t>
            </a:r>
            <a:r>
              <a:rPr lang="en-US" altLang="ko-KR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git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id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에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해당하는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GIT-HUB API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사용해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RepoList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가져와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출력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8" name="직선 화살표 연결선 27"/>
          <p:cNvCxnSpPr>
            <a:cxnSpLocks/>
            <a:stCxn id="27" idx="2"/>
          </p:cNvCxnSpPr>
          <p:nvPr/>
        </p:nvCxnSpPr>
        <p:spPr>
          <a:xfrm>
            <a:off x="1431277" y="4296014"/>
            <a:ext cx="1245421" cy="6267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10013475" y="3180514"/>
            <a:ext cx="18507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git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id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에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해당하는 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API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불러와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잔디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이미지 출력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31" name="직선 화살표 연결선 30"/>
          <p:cNvCxnSpPr>
            <a:cxnSpLocks/>
            <a:stCxn id="30" idx="0"/>
          </p:cNvCxnSpPr>
          <p:nvPr/>
        </p:nvCxnSpPr>
        <p:spPr>
          <a:xfrm flipH="1" flipV="1">
            <a:off x="10013475" y="3018956"/>
            <a:ext cx="925380" cy="16155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 err="1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레파지토리</a:t>
            </a:r>
            <a:endParaRPr lang="ko-KR" altLang="en-US" sz="2267" dirty="0">
              <a:solidFill>
                <a:srgbClr val="354DC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5319" y="5789391"/>
            <a:ext cx="104243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View </a:t>
            </a:r>
            <a:r>
              <a:rPr lang="ko-KR" altLang="en-US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 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github.com/GOGOYS/Zandi/blob/master/Zandi/src/main/webapp/WEB-INF/views/git/home.jsp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  <a:hlinkClick r:id="rId4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Controller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github.com/GOGOYS/Zandi/blob/master/Zandi/src/main/java/com/heavenstar/zandi/controller/GitController.java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S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ervice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github.com/GOGOYS/Zandi/blob/master/Zandi/src/main/java/com/heavenstar/zandi/service/impl/GitServiceImpl.java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98342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30750A13-D101-A466-4F7A-45BA7A6CB2D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401" y="1783353"/>
            <a:ext cx="7979198" cy="4039470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 smtClean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화면 상세 구현 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695935" y="6525491"/>
            <a:ext cx="2496065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606565" y="3417040"/>
            <a:ext cx="17497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Repo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클릭하면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API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불러와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커밋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기록 리스트 출력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9" name="직선 화살표 연결선 18"/>
          <p:cNvCxnSpPr>
            <a:cxnSpLocks/>
          </p:cNvCxnSpPr>
          <p:nvPr/>
        </p:nvCxnSpPr>
        <p:spPr>
          <a:xfrm>
            <a:off x="1546138" y="4214842"/>
            <a:ext cx="1254727" cy="9621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9376756" y="3568449"/>
            <a:ext cx="22702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Repo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의 최근 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커밋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기록을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가져와 오늘 날짜와 비교하여 </a:t>
            </a:r>
            <a:r>
              <a:rPr lang="en-US" altLang="ko-KR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today</a:t>
            </a:r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커밋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여부 판별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1" name="직선 화살표 연결선 20"/>
          <p:cNvCxnSpPr>
            <a:cxnSpLocks/>
            <a:stCxn id="20" idx="0"/>
          </p:cNvCxnSpPr>
          <p:nvPr/>
        </p:nvCxnSpPr>
        <p:spPr>
          <a:xfrm flipH="1" flipV="1">
            <a:off x="6542118" y="2202873"/>
            <a:ext cx="3969788" cy="136557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 err="1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레파지토리</a:t>
            </a:r>
            <a:endParaRPr lang="ko-KR" altLang="en-US" sz="2267" dirty="0">
              <a:solidFill>
                <a:srgbClr val="354DC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5319" y="5789391"/>
            <a:ext cx="104243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View </a:t>
            </a:r>
            <a:r>
              <a:rPr lang="ko-KR" altLang="en-US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https://github.com/GOGOYS/Zandi/blob/master/Zandi/src/main/webapp/WEB-INF/views/git/detail_repo.jsp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  <a:hlinkClick r:id="rId4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Controller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github.com/GOGOYS/Zandi/blob/master/Zandi/src/main/java/com/heavenstar/zandi/controller/GitController.java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Service </a:t>
            </a:r>
            <a:r>
              <a:rPr lang="ko-KR" altLang="en-US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소스코드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https://github.com/GOGOYS/Zandi/blob/master/Zandi/src/main/java/com/heavenstar/zandi/service/impl/GitServiceImpl.java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309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957721B8-6882-4EB4-4030-EE141E350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57" y="2081666"/>
            <a:ext cx="10317838" cy="3642352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 smtClean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화면 상세 구현 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588843" y="6525491"/>
            <a:ext cx="2603157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642552" y="3164982"/>
            <a:ext cx="1647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생성된 스터디가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없으면 메시지 생성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9" name="직선 화살표 연결선 18"/>
          <p:cNvCxnSpPr>
            <a:cxnSpLocks/>
            <a:stCxn id="18" idx="3"/>
          </p:cNvCxnSpPr>
          <p:nvPr/>
        </p:nvCxnSpPr>
        <p:spPr>
          <a:xfrm flipV="1">
            <a:off x="2290120" y="3026733"/>
            <a:ext cx="2767912" cy="39985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BF821D22-2226-9DFF-0A91-CE948B62639D}"/>
              </a:ext>
            </a:extLst>
          </p:cNvPr>
          <p:cNvSpPr txBox="1"/>
          <p:nvPr/>
        </p:nvSpPr>
        <p:spPr>
          <a:xfrm>
            <a:off x="8649730" y="5013564"/>
            <a:ext cx="28585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Input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창을 통해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Study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생성 가능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이름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인원제한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 기간을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설정할 수 있다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</a:p>
        </p:txBody>
      </p:sp>
      <p:cxnSp>
        <p:nvCxnSpPr>
          <p:cNvPr id="21" name="직선 화살표 연결선 20"/>
          <p:cNvCxnSpPr>
            <a:cxnSpLocks/>
            <a:stCxn id="20" idx="0"/>
          </p:cNvCxnSpPr>
          <p:nvPr/>
        </p:nvCxnSpPr>
        <p:spPr>
          <a:xfrm flipH="1" flipV="1">
            <a:off x="7850659" y="4201297"/>
            <a:ext cx="2228336" cy="81226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스터디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5319" y="5752228"/>
            <a:ext cx="11008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View</a:t>
            </a:r>
            <a:r>
              <a:rPr lang="ko-KR" altLang="en-US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github.com/GOGOYS/Zandi/blob/master/Zandi/src/main/webapp/WEB-INF/views/group/home.jsp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Controller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github.com/GOGOYS/Zandi/blob/master/Zandi/src/main/java/com/heavenstar/zandi/controller/GroupController.java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Service </a:t>
            </a: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소스코드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: 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6"/>
              </a:rPr>
              <a:t>github.com/GOGOYS/Zandi/blob/master/Zandi/src/main/java/com/heavenstar/zandi/service/impl/GroupServiceImpl.java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08832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_SKY_BLUE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FDF54F"/>
      </a:accent5>
      <a:accent6>
        <a:srgbClr val="59D3F5"/>
      </a:accent6>
      <a:hlink>
        <a:srgbClr val="757070"/>
      </a:hlink>
      <a:folHlink>
        <a:srgbClr val="757070"/>
      </a:folHlink>
    </a:clrScheme>
    <a:fontScheme name="G마켓 산스와 나눔스퀘어">
      <a:majorFont>
        <a:latin typeface="G마켓 산스 TTF Bold"/>
        <a:ea typeface="나눔스퀘어 ExtraBold"/>
        <a:cs typeface=""/>
      </a:majorFont>
      <a:minorFont>
        <a:latin typeface="G마켓 산스 TTF Medium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1663</TotalTime>
  <Words>738</Words>
  <Application>Microsoft Office PowerPoint</Application>
  <PresentationFormat>와이드스크린</PresentationFormat>
  <Paragraphs>168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7" baseType="lpstr">
      <vt:lpstr>G마켓 산스 TTF Bold</vt:lpstr>
      <vt:lpstr>맑은 고딕</vt:lpstr>
      <vt:lpstr>Pretendard SemiBold</vt:lpstr>
      <vt:lpstr>Arial Unicode MS</vt:lpstr>
      <vt:lpstr>나눔스퀘어 ExtraBold</vt:lpstr>
      <vt:lpstr>G마켓 산스 TTF Medium</vt:lpstr>
      <vt:lpstr>Arial</vt:lpstr>
      <vt:lpstr>Pretendard ExtraBold</vt:lpstr>
      <vt:lpstr>Pretendard Medium</vt:lpstr>
      <vt:lpstr>Pretendard Light</vt:lpstr>
      <vt:lpstr>나눔스퀘어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KS5052</cp:lastModifiedBy>
  <cp:revision>118</cp:revision>
  <dcterms:created xsi:type="dcterms:W3CDTF">2020-02-09T06:06:54Z</dcterms:created>
  <dcterms:modified xsi:type="dcterms:W3CDTF">2022-09-07T06:28:50Z</dcterms:modified>
</cp:coreProperties>
</file>

<file path=docProps/thumbnail.jpeg>
</file>